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256" r:id="rId2"/>
    <p:sldId id="268" r:id="rId3"/>
    <p:sldId id="257" r:id="rId4"/>
    <p:sldId id="258" r:id="rId5"/>
    <p:sldId id="259" r:id="rId6"/>
    <p:sldId id="260" r:id="rId7"/>
    <p:sldId id="261" r:id="rId8"/>
    <p:sldId id="262" r:id="rId9"/>
    <p:sldId id="269" r:id="rId10"/>
    <p:sldId id="270" r:id="rId11"/>
    <p:sldId id="271" r:id="rId12"/>
    <p:sldId id="272" r:id="rId13"/>
    <p:sldId id="273" r:id="rId14"/>
    <p:sldId id="274" r:id="rId15"/>
    <p:sldId id="275" r:id="rId16"/>
    <p:sldId id="276"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013E60-D680-460F-A031-13E829FA3DA8}" type="datetimeFigureOut">
              <a:rPr lang="ar-IQ" smtClean="0"/>
              <a:pPr/>
              <a:t>29/04/1442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4AD87E-66B0-44E6-BCD5-76E88359B6CC}"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624AD87E-66B0-44E6-BCD5-76E88359B6CC}"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17" name="عنصر نائب للتذييل 16"/>
          <p:cNvSpPr>
            <a:spLocks noGrp="1"/>
          </p:cNvSpPr>
          <p:nvPr>
            <p:ph type="ftr" sz="quarter" idx="11"/>
          </p:nvPr>
        </p:nvSpPr>
        <p:spPr/>
        <p:txBody>
          <a:bodyPr/>
          <a:lstStyle>
            <a:extLst/>
          </a:lstStyle>
          <a:p>
            <a:endParaRPr lang="ar-SA"/>
          </a:p>
        </p:txBody>
      </p:sp>
      <p:sp>
        <p:nvSpPr>
          <p:cNvPr id="29" name="عنصر نائب لرقم الشريحة 28"/>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29/04/1442</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1B8ABB09-4A1D-463E-8065-109CC2B7EFAA}" type="datetimeFigureOut">
              <a:rPr lang="ar-SA" smtClean="0"/>
              <a:pPr/>
              <a:t>29/04/1442</a:t>
            </a:fld>
            <a:endParaRPr lang="ar-SA"/>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A"/>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8ABB09-4A1D-463E-8065-109CC2B7EFAA}" type="datetimeFigureOut">
              <a:rPr lang="ar-SA" smtClean="0"/>
              <a:pPr/>
              <a:t>29/04/1442</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b="1" dirty="0" smtClean="0"/>
              <a:t/>
            </a:r>
            <a:br>
              <a:rPr lang="ar-SA" b="1" dirty="0" smtClean="0"/>
            </a:br>
            <a:r>
              <a:rPr lang="ar-SA" b="1" dirty="0"/>
              <a:t/>
            </a:r>
            <a:br>
              <a:rPr lang="ar-SA" b="1" dirty="0"/>
            </a:br>
            <a:r>
              <a:rPr lang="ar-IQ" b="1" dirty="0" smtClean="0"/>
              <a:t> مفهوم الشخصية عبر التراث السيكولوجي </a:t>
            </a:r>
            <a:r>
              <a:rPr lang="ar-SA" b="1" dirty="0"/>
              <a:t/>
            </a:r>
            <a:br>
              <a:rPr lang="ar-SA" b="1" dirty="0"/>
            </a:br>
            <a:r>
              <a:rPr lang="ar-SA" b="1" dirty="0" smtClean="0"/>
              <a:t/>
            </a:r>
            <a:br>
              <a:rPr lang="ar-SA" b="1" dirty="0" smtClean="0"/>
            </a:br>
            <a:r>
              <a:rPr lang="en-US" dirty="0" smtClean="0"/>
              <a:t/>
            </a:r>
            <a:br>
              <a:rPr lang="en-US" dirty="0" smtClean="0"/>
            </a:br>
            <a:r>
              <a:rPr lang="en-US" dirty="0" smtClean="0"/>
              <a:t/>
            </a:r>
            <a:br>
              <a:rPr lang="en-US" dirty="0" smtClean="0"/>
            </a:br>
            <a:endParaRPr lang="ar-SA" dirty="0"/>
          </a:p>
        </p:txBody>
      </p:sp>
      <p:sp>
        <p:nvSpPr>
          <p:cNvPr id="3" name="عنوان فرعي 2"/>
          <p:cNvSpPr>
            <a:spLocks noGrp="1"/>
          </p:cNvSpPr>
          <p:nvPr>
            <p:ph type="subTitle" idx="1"/>
          </p:nvPr>
        </p:nvSpPr>
        <p:spPr>
          <a:xfrm>
            <a:off x="1371600" y="5589240"/>
            <a:ext cx="45719" cy="49560"/>
          </a:xfrm>
        </p:spPr>
        <p:txBody>
          <a:bodyPr>
            <a:normAutofit fontScale="25000" lnSpcReduction="20000"/>
          </a:bodyPr>
          <a:lstStyle/>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108684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1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r>
              <a:rPr lang="ar-IQ" dirty="0" smtClean="0"/>
              <a:t>المنظومة المعرفية :</a:t>
            </a:r>
          </a:p>
          <a:p>
            <a:r>
              <a:rPr lang="ar-IQ" dirty="0" smtClean="0"/>
              <a:t>هي التي تتعلق بالوظائف العقلية العليا كالذكاء العام والقدرات الخاصة كالقدرة اللغوية , والقدرة العددية , والقدرة الميكانيكية ,والقدرة الفنية ....الخ كذلك العمليات العقلية العليا كالانتباه والادراك والتذكر والتخيل والتفكير والذكاء .</a:t>
            </a:r>
          </a:p>
          <a:p>
            <a:r>
              <a:rPr lang="ar-IQ" dirty="0" smtClean="0"/>
              <a:t>وتظهر هذه المنظومات نبوغ الفرد في مهنة معينة </a:t>
            </a:r>
            <a:r>
              <a:rPr lang="ar-IQ" dirty="0" err="1" smtClean="0"/>
              <a:t>اودراسة</a:t>
            </a:r>
            <a:r>
              <a:rPr lang="ar-IQ" dirty="0" smtClean="0"/>
              <a:t> معينة , كما تظهر الاتجاه الثقافي العام للفرد (الثقافة النظرية , الثقافة الاقتصادية , الثقافة الدينية , الثقافة السياسية )</a:t>
            </a:r>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3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المنظومة المزاجية :</a:t>
            </a:r>
          </a:p>
          <a:p>
            <a:r>
              <a:rPr lang="ar-IQ" dirty="0" smtClean="0"/>
              <a:t>تتضمن </a:t>
            </a:r>
            <a:r>
              <a:rPr lang="ar-IQ" dirty="0" err="1" smtClean="0"/>
              <a:t>اساليب</a:t>
            </a:r>
            <a:r>
              <a:rPr lang="ar-IQ" dirty="0" smtClean="0"/>
              <a:t> النشاط </a:t>
            </a:r>
            <a:r>
              <a:rPr lang="ar-IQ" dirty="0" err="1" smtClean="0"/>
              <a:t>النزوعي</a:t>
            </a:r>
            <a:r>
              <a:rPr lang="ar-IQ" dirty="0" smtClean="0"/>
              <a:t> التي تفسر </a:t>
            </a:r>
            <a:r>
              <a:rPr lang="ar-IQ" dirty="0" err="1" smtClean="0"/>
              <a:t>بادوافع</a:t>
            </a:r>
            <a:r>
              <a:rPr lang="ar-IQ" dirty="0" smtClean="0"/>
              <a:t> </a:t>
            </a:r>
            <a:r>
              <a:rPr lang="ar-IQ" dirty="0" err="1" smtClean="0"/>
              <a:t>المخت</a:t>
            </a:r>
            <a:r>
              <a:rPr lang="ar-IQ" dirty="0" smtClean="0"/>
              <a:t> ويظهر هذا التنظيم ميول الشخص ورغباته وسماته المزاجية كالتي نرمز </a:t>
            </a:r>
            <a:r>
              <a:rPr lang="ar-IQ" dirty="0" err="1" smtClean="0"/>
              <a:t>لهابالثبوت</a:t>
            </a:r>
            <a:r>
              <a:rPr lang="ar-IQ" dirty="0" smtClean="0"/>
              <a:t> الانفعالي </a:t>
            </a:r>
            <a:r>
              <a:rPr lang="ar-IQ" dirty="0" err="1" smtClean="0"/>
              <a:t>او</a:t>
            </a:r>
            <a:r>
              <a:rPr lang="ar-IQ" dirty="0" smtClean="0"/>
              <a:t> الانطواء </a:t>
            </a:r>
            <a:r>
              <a:rPr lang="ar-IQ" dirty="0" err="1" smtClean="0"/>
              <a:t>او</a:t>
            </a:r>
            <a:r>
              <a:rPr lang="ar-IQ" dirty="0" smtClean="0"/>
              <a:t> الميل الاجتماعي </a:t>
            </a:r>
            <a:r>
              <a:rPr lang="ar-IQ" dirty="0" err="1" smtClean="0"/>
              <a:t>او</a:t>
            </a:r>
            <a:r>
              <a:rPr lang="ar-IQ" dirty="0" smtClean="0"/>
              <a:t> الميل للسيطرة </a:t>
            </a:r>
            <a:r>
              <a:rPr lang="ar-IQ" dirty="0" err="1" smtClean="0"/>
              <a:t>او</a:t>
            </a:r>
            <a:r>
              <a:rPr lang="ar-IQ" dirty="0" smtClean="0"/>
              <a:t> الخنوع </a:t>
            </a:r>
            <a:r>
              <a:rPr lang="ar-IQ" dirty="0" err="1" smtClean="0"/>
              <a:t>او</a:t>
            </a:r>
            <a:r>
              <a:rPr lang="ar-IQ" dirty="0" smtClean="0"/>
              <a:t> الميل للنشاط </a:t>
            </a:r>
            <a:r>
              <a:rPr lang="ar-IQ" dirty="0" err="1" smtClean="0"/>
              <a:t>او</a:t>
            </a:r>
            <a:r>
              <a:rPr lang="ar-IQ" dirty="0" smtClean="0"/>
              <a:t> الكسل .</a:t>
            </a:r>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7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وهناك تقسيمات كثيرة لنماذج الشخصية من الناحية الانفعالية </a:t>
            </a:r>
            <a:r>
              <a:rPr lang="ar-IQ" dirty="0" err="1" smtClean="0"/>
              <a:t>اكثرها</a:t>
            </a:r>
            <a:r>
              <a:rPr lang="ar-IQ" dirty="0" smtClean="0"/>
              <a:t> انتشارا :</a:t>
            </a:r>
          </a:p>
          <a:p>
            <a:r>
              <a:rPr lang="ar-IQ" dirty="0" smtClean="0">
                <a:solidFill>
                  <a:srgbClr val="FFFF00"/>
                </a:solidFill>
              </a:rPr>
              <a:t>التقسيم الرباعي </a:t>
            </a:r>
            <a:r>
              <a:rPr lang="ar-IQ" dirty="0" err="1" smtClean="0">
                <a:solidFill>
                  <a:srgbClr val="FFFF00"/>
                </a:solidFill>
              </a:rPr>
              <a:t>لابوقراط</a:t>
            </a:r>
            <a:r>
              <a:rPr lang="ar-IQ" dirty="0" smtClean="0">
                <a:solidFill>
                  <a:srgbClr val="FFFF00"/>
                </a:solidFill>
              </a:rPr>
              <a:t> :</a:t>
            </a:r>
          </a:p>
          <a:p>
            <a:r>
              <a:rPr lang="ar-IQ" dirty="0" smtClean="0">
                <a:solidFill>
                  <a:srgbClr val="FFFF00"/>
                </a:solidFill>
              </a:rPr>
              <a:t>المتفائل (الدموي )</a:t>
            </a:r>
          </a:p>
          <a:p>
            <a:r>
              <a:rPr lang="ar-IQ" dirty="0" smtClean="0">
                <a:solidFill>
                  <a:srgbClr val="FFFF00"/>
                </a:solidFill>
              </a:rPr>
              <a:t>الشجاع المنفعل (الصفراوي )</a:t>
            </a:r>
          </a:p>
          <a:p>
            <a:r>
              <a:rPr lang="ar-IQ" dirty="0" smtClean="0">
                <a:solidFill>
                  <a:srgbClr val="FFFF00"/>
                </a:solidFill>
              </a:rPr>
              <a:t>المتأمل </a:t>
            </a:r>
            <a:r>
              <a:rPr lang="ar-IQ" dirty="0" err="1" smtClean="0">
                <a:solidFill>
                  <a:srgbClr val="FFFF00"/>
                </a:solidFill>
              </a:rPr>
              <a:t>الميلانخوليا</a:t>
            </a:r>
            <a:r>
              <a:rPr lang="ar-IQ" dirty="0" smtClean="0">
                <a:solidFill>
                  <a:srgbClr val="FFFF00"/>
                </a:solidFill>
              </a:rPr>
              <a:t> (السوداوي )</a:t>
            </a:r>
          </a:p>
          <a:p>
            <a:r>
              <a:rPr lang="ar-IQ" dirty="0" smtClean="0">
                <a:solidFill>
                  <a:srgbClr val="FFFF00"/>
                </a:solidFill>
              </a:rPr>
              <a:t>البليد الكسول (اللمفاوي او البلغمي )</a:t>
            </a:r>
          </a:p>
          <a:p>
            <a:endParaRPr lang="ar-IQ" dirty="0">
              <a:solidFill>
                <a:srgbClr val="FFFF00"/>
              </a:solidFill>
            </a:endParaRPr>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25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وترتبط </a:t>
            </a:r>
            <a:r>
              <a:rPr lang="ar-IQ" dirty="0" err="1" smtClean="0"/>
              <a:t>تللك</a:t>
            </a:r>
            <a:r>
              <a:rPr lang="ar-IQ" dirty="0" smtClean="0"/>
              <a:t> السمات المزاجية بالخصائص الجسمية كالطول </a:t>
            </a:r>
            <a:r>
              <a:rPr lang="ar-IQ" dirty="0" err="1" smtClean="0"/>
              <a:t>او</a:t>
            </a:r>
            <a:r>
              <a:rPr lang="ar-IQ" dirty="0" smtClean="0"/>
              <a:t> القصر ,البدانة او النحافة , واشكال العضلات والتكوين العظمي وتعبيرات الوجه .....الخ </a:t>
            </a:r>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solidFill>
                  <a:schemeClr val="accent3">
                    <a:lumMod val="50000"/>
                  </a:schemeClr>
                </a:solidFill>
              </a:rPr>
              <a:t>كما </a:t>
            </a:r>
            <a:r>
              <a:rPr lang="ar-IQ" dirty="0" err="1" smtClean="0">
                <a:solidFill>
                  <a:schemeClr val="accent3">
                    <a:lumMod val="50000"/>
                  </a:schemeClr>
                </a:solidFill>
              </a:rPr>
              <a:t>ان</a:t>
            </a:r>
            <a:r>
              <a:rPr lang="ar-IQ" dirty="0" smtClean="0">
                <a:solidFill>
                  <a:schemeClr val="accent3">
                    <a:lumMod val="50000"/>
                  </a:schemeClr>
                </a:solidFill>
              </a:rPr>
              <a:t> هناك تقسيما </a:t>
            </a:r>
            <a:r>
              <a:rPr lang="ar-IQ" dirty="0" err="1" smtClean="0">
                <a:solidFill>
                  <a:schemeClr val="accent3">
                    <a:lumMod val="50000"/>
                  </a:schemeClr>
                </a:solidFill>
              </a:rPr>
              <a:t>اخر</a:t>
            </a:r>
            <a:r>
              <a:rPr lang="ar-IQ" dirty="0" smtClean="0">
                <a:solidFill>
                  <a:schemeClr val="accent3">
                    <a:lumMod val="50000"/>
                  </a:schemeClr>
                </a:solidFill>
              </a:rPr>
              <a:t> قدمه يونج وهو المنطوي والمنبسط, </a:t>
            </a:r>
            <a:r>
              <a:rPr lang="ar-IQ" dirty="0" err="1" smtClean="0">
                <a:solidFill>
                  <a:schemeClr val="accent3">
                    <a:lumMod val="50000"/>
                  </a:schemeClr>
                </a:solidFill>
              </a:rPr>
              <a:t>الاول</a:t>
            </a:r>
            <a:r>
              <a:rPr lang="ar-IQ" dirty="0" smtClean="0">
                <a:solidFill>
                  <a:schemeClr val="accent3">
                    <a:lumMod val="50000"/>
                  </a:schemeClr>
                </a:solidFill>
              </a:rPr>
              <a:t> يتمركز حول عالمه الذاتي والثاني نحو العالم </a:t>
            </a:r>
            <a:r>
              <a:rPr lang="ar-IQ" dirty="0" err="1" smtClean="0">
                <a:solidFill>
                  <a:schemeClr val="accent3">
                    <a:lumMod val="50000"/>
                  </a:schemeClr>
                </a:solidFill>
              </a:rPr>
              <a:t>والاخرين</a:t>
            </a:r>
            <a:r>
              <a:rPr lang="ar-IQ" dirty="0" smtClean="0">
                <a:solidFill>
                  <a:schemeClr val="accent3">
                    <a:lumMod val="50000"/>
                  </a:schemeClr>
                </a:solidFill>
              </a:rPr>
              <a:t> .</a:t>
            </a:r>
            <a:endParaRPr lang="ar-IQ" dirty="0">
              <a:solidFill>
                <a:schemeClr val="accent3">
                  <a:lumMod val="50000"/>
                </a:schemeClr>
              </a:solidFill>
            </a:endParaRPr>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28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buNone/>
            </a:pPr>
            <a:r>
              <a:rPr lang="ar-IQ" dirty="0" smtClean="0"/>
              <a:t>المنظومة الاجتماعية :تتمثل في اتجاهات الفرد وقيمه في الدرجة الاولى حيث يتضح ذلك فيما يفضله الفرد وما يقبله او يرفضه فهذا شخص متحرر وذاك محافظ حيث يفضل الاول ويوافق على قضايا جدلية مثل تحديد النسل ومساواة المراة بالرجل في التعليم والعمل وفي اختيار شريك الحياة كما يوافق على النظم التي تتيح حرية الطلاق ويميل للتجديد في النظم السياسية بينما نجد الاخر يرفضالموافقة على مثل تلك الموضوعات .</a:t>
            </a:r>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4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وليس من شك </a:t>
            </a:r>
            <a:r>
              <a:rPr lang="ar-IQ" dirty="0" err="1" smtClean="0"/>
              <a:t>ان</a:t>
            </a:r>
            <a:r>
              <a:rPr lang="ar-IQ" dirty="0" smtClean="0"/>
              <a:t> تكوين تلك الاتجاهات والقيم </a:t>
            </a:r>
            <a:r>
              <a:rPr lang="ar-IQ" dirty="0" err="1" smtClean="0"/>
              <a:t>انما</a:t>
            </a:r>
            <a:r>
              <a:rPr lang="ar-IQ" dirty="0" smtClean="0"/>
              <a:t> يمتص </a:t>
            </a:r>
            <a:r>
              <a:rPr lang="ar-IQ" dirty="0" err="1" smtClean="0"/>
              <a:t>اصلا</a:t>
            </a:r>
            <a:r>
              <a:rPr lang="ar-IQ" dirty="0" smtClean="0"/>
              <a:t> </a:t>
            </a:r>
            <a:r>
              <a:rPr lang="ar-IQ" dirty="0" err="1" smtClean="0"/>
              <a:t>واساسا</a:t>
            </a:r>
            <a:r>
              <a:rPr lang="ar-IQ" dirty="0" smtClean="0"/>
              <a:t> من الظروف البيئية والاجتماعية التي يعيش فيها الفرد , في ضوء انعكاسات اراء ومفاهيم وقيم الكبار من حول الفرد في المنزل </a:t>
            </a:r>
            <a:r>
              <a:rPr lang="ar-IQ" smtClean="0"/>
              <a:t>والمدرسة والمجتمع </a:t>
            </a:r>
            <a:r>
              <a:rPr lang="ar-IQ" dirty="0" smtClean="0"/>
              <a:t>, وتلعب عوامل التربية ووسائل الاعلام والدعاية دورا كبيرا في تكوين اتجاهات معينة وتعديل اتجاهات اخرى .</a:t>
            </a:r>
            <a:endParaRPr lang="ar-IQ"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2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طبيعة الشخصية</a:t>
            </a:r>
            <a:endParaRPr lang="ar-SA" dirty="0"/>
          </a:p>
        </p:txBody>
      </p:sp>
      <p:sp>
        <p:nvSpPr>
          <p:cNvPr id="3" name="عنصر نائب للمحتوى 2"/>
          <p:cNvSpPr>
            <a:spLocks noGrp="1"/>
          </p:cNvSpPr>
          <p:nvPr>
            <p:ph idx="1"/>
          </p:nvPr>
        </p:nvSpPr>
        <p:spPr/>
        <p:txBody>
          <a:bodyPr>
            <a:normAutofit/>
          </a:bodyPr>
          <a:lstStyle/>
          <a:p>
            <a:pPr>
              <a:buNone/>
            </a:pPr>
            <a:endParaRPr lang="en-US" dirty="0" smtClean="0"/>
          </a:p>
          <a:p>
            <a:r>
              <a:rPr lang="en-US" dirty="0" smtClean="0"/>
              <a:t> </a:t>
            </a:r>
            <a:r>
              <a:rPr lang="ar-IQ" dirty="0" smtClean="0"/>
              <a:t>كلمة شخصية </a:t>
            </a:r>
            <a:r>
              <a:rPr lang="en-US" dirty="0" smtClean="0"/>
              <a:t>personality </a:t>
            </a:r>
            <a:r>
              <a:rPr lang="ar-IQ" dirty="0" smtClean="0"/>
              <a:t>   مشتقة من الأصل اللاتيني </a:t>
            </a:r>
            <a:r>
              <a:rPr lang="en-US" dirty="0" smtClean="0"/>
              <a:t>persona </a:t>
            </a:r>
            <a:r>
              <a:rPr lang="ar-IQ" dirty="0" smtClean="0"/>
              <a:t>  بمعنى القناع الذي كان يلبسه  الممثل في العصور القديمة ليؤدي دوره على خشبة المسرح فيظهر أمام الجمهور بمظهر خاص يساير طبيعة دوره المسرحي فهو هنا ملك </a:t>
            </a:r>
            <a:r>
              <a:rPr lang="ar-IQ" dirty="0" err="1" smtClean="0"/>
              <a:t>أوصعلوك</a:t>
            </a:r>
            <a:r>
              <a:rPr lang="ar-IQ" dirty="0" smtClean="0"/>
              <a:t> .                                                                             </a:t>
            </a:r>
            <a:endParaRPr lang="en-US" dirty="0"/>
          </a:p>
        </p:txBody>
      </p:sp>
      <p:pic>
        <p:nvPicPr>
          <p:cNvPr id="5" name="صوت مسجّل">
            <a:hlinkClick r:id="" action="ppaction://media"/>
          </p:cNvPr>
          <p:cNvPicPr>
            <a:picLocks noRot="1" noChangeAspect="1"/>
          </p:cNvPicPr>
          <p:nvPr>
            <a:wavAudioFile r:embed="rId1" name="صوت مسجّل"/>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054467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8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تعريف الشخصية</a:t>
            </a:r>
            <a:r>
              <a:rPr lang="en-US" dirty="0"/>
              <a:t/>
            </a:r>
            <a:br>
              <a:rPr lang="en-US" dirty="0"/>
            </a:br>
            <a:endParaRPr lang="ar-SA" dirty="0"/>
          </a:p>
        </p:txBody>
      </p:sp>
      <p:sp>
        <p:nvSpPr>
          <p:cNvPr id="3" name="عنصر نائب للمحتوى 2"/>
          <p:cNvSpPr>
            <a:spLocks noGrp="1"/>
          </p:cNvSpPr>
          <p:nvPr>
            <p:ph idx="1"/>
          </p:nvPr>
        </p:nvSpPr>
        <p:spPr/>
        <p:txBody>
          <a:bodyPr/>
          <a:lstStyle/>
          <a:p>
            <a:r>
              <a:rPr lang="ar-IQ" dirty="0" smtClean="0"/>
              <a:t>أختلف العلماء في تعريف الشخصية </a:t>
            </a:r>
            <a:r>
              <a:rPr lang="ar-IQ" dirty="0" err="1" smtClean="0"/>
              <a:t>الا</a:t>
            </a:r>
            <a:r>
              <a:rPr lang="ar-IQ" dirty="0" smtClean="0"/>
              <a:t> انه  يمكننا  التمييز  بين  </a:t>
            </a:r>
            <a:r>
              <a:rPr lang="ar-IQ" smtClean="0"/>
              <a:t>اتجاهين  رئيسيين  </a:t>
            </a:r>
            <a:r>
              <a:rPr lang="ar-IQ" dirty="0" smtClean="0"/>
              <a:t>يؤثران  في دراسات الشخصية :</a:t>
            </a:r>
            <a:endParaRPr lang="en-US" dirty="0" smtClean="0"/>
          </a:p>
          <a:p>
            <a:r>
              <a:rPr lang="ar-IQ" dirty="0" smtClean="0"/>
              <a:t>أولهما : يضم علماء النفس المهتمين بالافعال السلوكية أي بطريقة الملاحظة الخارجية .</a:t>
            </a:r>
            <a:endParaRPr lang="en-US" dirty="0" smtClean="0"/>
          </a:p>
          <a:p>
            <a:r>
              <a:rPr lang="ar-IQ" dirty="0" smtClean="0"/>
              <a:t>ثانيهما : يضم علماء النفس المهتمين بالمدركات أو المفاهيم الديناميكية أو القوة المركزية الداخلية التي توجه الفرد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69989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9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lnSpcReduction="10000"/>
          </a:bodyPr>
          <a:lstStyle/>
          <a:p>
            <a:r>
              <a:rPr lang="ar-IQ" dirty="0" smtClean="0"/>
              <a:t>من </a:t>
            </a:r>
            <a:r>
              <a:rPr lang="ar-IQ" dirty="0" err="1" smtClean="0"/>
              <a:t>الأتجاه</a:t>
            </a:r>
            <a:r>
              <a:rPr lang="ar-IQ" dirty="0" smtClean="0"/>
              <a:t> الأول يظهر تعريف (( واطسون )) الذي يعد الشخصية  :  (هي  كمية  النشاط  التي  يمكن أكتشافها بالملاحظة الدقيقة مدة طويلة حتى يتمكن الملاحظ من اعطاء معلومات  دقيقة  وثابتة .)</a:t>
            </a:r>
            <a:endParaRPr lang="en-US" dirty="0" smtClean="0"/>
          </a:p>
          <a:p>
            <a:r>
              <a:rPr lang="ar-IQ" dirty="0" smtClean="0"/>
              <a:t>من الاتجاه الثاني نجد تعريف ((مورتن برنس ))الذي يعد الشخصية : (هي الكمية الكلية من الاستعدادات والميول والغرائز والدوافع والقوى البيولوجية الفطرية والموروثة وكذلك الصفات والأستعددات والميول المكتسبة ).</a:t>
            </a:r>
            <a:endParaRPr lang="en-US"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9950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8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IQ" dirty="0" smtClean="0"/>
              <a:t>ويعد كل من  التعريفين  قاصرا </a:t>
            </a:r>
            <a:r>
              <a:rPr lang="ar-IQ" dirty="0" err="1" smtClean="0"/>
              <a:t>لانه</a:t>
            </a:r>
            <a:r>
              <a:rPr lang="ar-IQ" dirty="0" smtClean="0"/>
              <a:t> يصور جانبا  واحدا من الشخصية ولا  يندمج  أحدهما  في </a:t>
            </a:r>
            <a:r>
              <a:rPr lang="ar-IQ" dirty="0" err="1" smtClean="0"/>
              <a:t>الاخر</a:t>
            </a:r>
            <a:r>
              <a:rPr lang="ar-IQ" dirty="0" smtClean="0"/>
              <a:t> </a:t>
            </a:r>
            <a:r>
              <a:rPr lang="ar-IQ" dirty="0" err="1" smtClean="0"/>
              <a:t>فالاول</a:t>
            </a:r>
            <a:r>
              <a:rPr lang="ar-IQ" dirty="0" smtClean="0"/>
              <a:t> خارجي يهتم بالسلوك الناتج عن الفرد كما يراه </a:t>
            </a:r>
            <a:r>
              <a:rPr lang="ar-IQ" dirty="0" err="1" smtClean="0"/>
              <a:t>الاخرون</a:t>
            </a:r>
            <a:r>
              <a:rPr lang="ar-IQ" dirty="0" smtClean="0"/>
              <a:t> , والثاني يهتم بالمكونات الداخلية للفرد التي توجهه وتحدد سلوكه .فالملاحظة الدقيقة لسلوك الفرد لا تكفي بمفردها للحكم بل يجب ان يصاحبها مدركات ومفاهيم لأعطاء معان او ترجمات لتلك الأفعال .</a:t>
            </a:r>
            <a:endParaRPr lang="en-US"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669362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2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endParaRPr lang="ar-SA" dirty="0"/>
          </a:p>
        </p:txBody>
      </p:sp>
      <p:sp>
        <p:nvSpPr>
          <p:cNvPr id="3" name="عنصر نائب للمحتوى 2"/>
          <p:cNvSpPr>
            <a:spLocks noGrp="1"/>
          </p:cNvSpPr>
          <p:nvPr>
            <p:ph idx="1"/>
          </p:nvPr>
        </p:nvSpPr>
        <p:spPr/>
        <p:txBody>
          <a:bodyPr>
            <a:normAutofit/>
          </a:bodyPr>
          <a:lstStyle/>
          <a:p>
            <a:r>
              <a:rPr lang="ar-IQ" dirty="0" smtClean="0"/>
              <a:t>ويعرف ((البورت)) الشخصية بأنها (التنظيم الديناميكي في نفس الفرد لتلك الأستعدادات النفسية الجسمية التي تحدد طريقته الخاصة في التوافق مع البيئة ).</a:t>
            </a:r>
            <a:endParaRPr lang="en-US" dirty="0" smtClean="0"/>
          </a:p>
          <a:p>
            <a:r>
              <a:rPr lang="ar-IQ" dirty="0" smtClean="0"/>
              <a:t>يعرف ((بيرت)) الشخصية بانها (النظام الكامل من الميول والأستعدادات الجسمية والعقلية الثابتة نسبيا التي تعد مميزة للفرد وتحدد طريقته الخاصة في التوافق مع البيئة المادية والأجتماعية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321736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5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يشترك كل من التعريفين السابقين في :</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92500" lnSpcReduction="10000"/>
          </a:bodyPr>
          <a:lstStyle/>
          <a:p>
            <a:r>
              <a:rPr lang="ar-IQ" dirty="0" smtClean="0"/>
              <a:t>ـ تأكيد فكرة تكامل الشخصية أي </a:t>
            </a:r>
            <a:r>
              <a:rPr lang="ar-IQ" dirty="0" err="1" smtClean="0"/>
              <a:t>انها</a:t>
            </a:r>
            <a:r>
              <a:rPr lang="ar-IQ" dirty="0" smtClean="0"/>
              <a:t> ليست مجرد مجموعة صفات </a:t>
            </a:r>
            <a:r>
              <a:rPr lang="ar-IQ" dirty="0" err="1" smtClean="0"/>
              <a:t>وأنما</a:t>
            </a:r>
            <a:r>
              <a:rPr lang="ar-IQ" dirty="0" smtClean="0"/>
              <a:t> هي وحدة مندمجة تعمل كلها فهي تشبه المركب في الكيمياء .</a:t>
            </a:r>
            <a:endParaRPr lang="en-US" dirty="0" smtClean="0"/>
          </a:p>
          <a:p>
            <a:r>
              <a:rPr lang="ar-IQ" dirty="0" smtClean="0"/>
              <a:t>ـ يهتم كل من التعريفين السابقين </a:t>
            </a:r>
            <a:r>
              <a:rPr lang="ar-IQ" dirty="0" err="1" smtClean="0"/>
              <a:t>باهمية</a:t>
            </a:r>
            <a:r>
              <a:rPr lang="ar-IQ" dirty="0" smtClean="0"/>
              <a:t> البيئة واثر صفات الفرد في توافقه معها. ويشير </a:t>
            </a:r>
            <a:r>
              <a:rPr lang="ar-IQ" dirty="0" err="1" smtClean="0"/>
              <a:t>البورت</a:t>
            </a:r>
            <a:r>
              <a:rPr lang="ar-IQ" dirty="0" smtClean="0"/>
              <a:t> في تعريفه </a:t>
            </a:r>
            <a:r>
              <a:rPr lang="ar-IQ" dirty="0" err="1" smtClean="0"/>
              <a:t>الى</a:t>
            </a:r>
            <a:r>
              <a:rPr lang="ar-IQ" dirty="0" smtClean="0"/>
              <a:t> فكرة الديناميكية في الشخصية </a:t>
            </a:r>
            <a:r>
              <a:rPr lang="ar-IQ" dirty="0" err="1" smtClean="0"/>
              <a:t>اي</a:t>
            </a:r>
            <a:r>
              <a:rPr lang="ar-IQ" dirty="0" smtClean="0"/>
              <a:t> التفاعل المستمر بين عناصرها , بينما يشير بيرت في تعريفه الى فكرة الثبات النسبي أي أهمية عناصر الشخصية التي لا تتغير كثيرا بمرور الزمن وهي الصفات التي يستند اليها في الحكم على الشخصية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13223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64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000" dirty="0" smtClean="0"/>
              <a:t>مما سبق يمكن تحديد تعريفا علميا للشخصية على </a:t>
            </a:r>
            <a:r>
              <a:rPr lang="en-US" sz="2000" dirty="0" smtClean="0"/>
              <a:t/>
            </a:r>
            <a:br>
              <a:rPr lang="en-US" sz="2000" dirty="0" smtClean="0"/>
            </a:br>
            <a:endParaRPr lang="ar-SA" sz="2000" dirty="0"/>
          </a:p>
        </p:txBody>
      </p:sp>
      <p:sp>
        <p:nvSpPr>
          <p:cNvPr id="3" name="عنصر نائب للمحتوى 2"/>
          <p:cNvSpPr>
            <a:spLocks noGrp="1"/>
          </p:cNvSpPr>
          <p:nvPr>
            <p:ph idx="1"/>
          </p:nvPr>
        </p:nvSpPr>
        <p:spPr/>
        <p:txBody>
          <a:bodyPr>
            <a:normAutofit/>
          </a:bodyPr>
          <a:lstStyle/>
          <a:p>
            <a:r>
              <a:rPr lang="ar-IQ" dirty="0" smtClean="0"/>
              <a:t>(الشخصية هي ذلك التنظيم المتكامل الديناميكي الذي يتميز </a:t>
            </a:r>
            <a:r>
              <a:rPr lang="ar-IQ" dirty="0" err="1" smtClean="0"/>
              <a:t>به</a:t>
            </a:r>
            <a:r>
              <a:rPr lang="ar-IQ" dirty="0" smtClean="0"/>
              <a:t> الفرد وتتكون من التفاعل المستمر المتبادل بين المنظومات النفسية والجسمية ومؤثرات البيئة المادية </a:t>
            </a:r>
            <a:r>
              <a:rPr lang="ar-IQ" dirty="0" err="1" smtClean="0"/>
              <a:t>والأجتماعية</a:t>
            </a:r>
            <a:r>
              <a:rPr lang="ar-IQ" dirty="0" smtClean="0"/>
              <a:t> )</a:t>
            </a:r>
            <a:endParaRPr lang="en-US" dirty="0" smtClean="0"/>
          </a:p>
          <a:p>
            <a:r>
              <a:rPr lang="ar-IQ" dirty="0" smtClean="0"/>
              <a:t>من ذلك نخلص </a:t>
            </a:r>
            <a:r>
              <a:rPr lang="ar-IQ" dirty="0" err="1" smtClean="0"/>
              <a:t>الى</a:t>
            </a:r>
            <a:r>
              <a:rPr lang="ar-IQ" dirty="0" smtClean="0"/>
              <a:t> أن الشخصية تنقسم </a:t>
            </a:r>
            <a:r>
              <a:rPr lang="ar-IQ" dirty="0" err="1" smtClean="0"/>
              <a:t>الى</a:t>
            </a:r>
            <a:r>
              <a:rPr lang="ar-IQ" dirty="0" smtClean="0"/>
              <a:t> : 1)منظومات  جسمية وفسيولوجية 2) منظومات معرفية 3) منظومات مزاجية 4) منظومات بيئية وثقافية .</a:t>
            </a:r>
            <a:endParaRPr lang="en-US" dirty="0" smtClean="0"/>
          </a:p>
          <a:p>
            <a:endParaRPr lang="ar-SA" dirty="0"/>
          </a:p>
        </p:txBody>
      </p:sp>
      <p:pic>
        <p:nvPicPr>
          <p:cNvPr id="4"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573693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80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r>
              <a:rPr lang="ar-IQ" dirty="0" smtClean="0"/>
              <a:t>المنظومات الجسمية والفسيولوجية :</a:t>
            </a:r>
          </a:p>
          <a:p>
            <a:pPr>
              <a:buNone/>
            </a:pPr>
            <a:r>
              <a:rPr lang="ar-IQ" dirty="0" smtClean="0"/>
              <a:t>   هي التي تتعلق بالشكل العام للفرد وصحته من الناحية الجسمية </a:t>
            </a:r>
            <a:r>
              <a:rPr lang="ar-IQ" dirty="0" err="1" smtClean="0"/>
              <a:t>اي</a:t>
            </a:r>
            <a:r>
              <a:rPr lang="ar-IQ" dirty="0" smtClean="0"/>
              <a:t> نموه الجسمي من حيث الطول والوزن واتساق </a:t>
            </a:r>
            <a:r>
              <a:rPr lang="ar-IQ" dirty="0" err="1" smtClean="0"/>
              <a:t>الاعضاء</a:t>
            </a:r>
            <a:r>
              <a:rPr lang="ar-IQ" dirty="0" smtClean="0"/>
              <a:t> وحالة </a:t>
            </a:r>
            <a:r>
              <a:rPr lang="ar-IQ" dirty="0" err="1" smtClean="0"/>
              <a:t>الغددوافرازانها</a:t>
            </a:r>
            <a:r>
              <a:rPr lang="ar-IQ" dirty="0" smtClean="0"/>
              <a:t> وكذلك المظاهر الحركية التي تشير </a:t>
            </a:r>
            <a:r>
              <a:rPr lang="ar-IQ" dirty="0" err="1" smtClean="0"/>
              <a:t>الى</a:t>
            </a:r>
            <a:r>
              <a:rPr lang="ar-IQ" dirty="0" smtClean="0"/>
              <a:t> توافق </a:t>
            </a:r>
            <a:r>
              <a:rPr lang="ar-IQ" dirty="0" err="1" smtClean="0"/>
              <a:t>الاعضاء</a:t>
            </a:r>
            <a:r>
              <a:rPr lang="ar-IQ" dirty="0" smtClean="0"/>
              <a:t> في حركتها </a:t>
            </a:r>
            <a:r>
              <a:rPr lang="ar-IQ" dirty="0" err="1" smtClean="0"/>
              <a:t>واخيرا</a:t>
            </a:r>
            <a:r>
              <a:rPr lang="ar-IQ" dirty="0" smtClean="0"/>
              <a:t> العاهات </a:t>
            </a:r>
            <a:r>
              <a:rPr lang="ar-IQ" dirty="0" err="1" smtClean="0"/>
              <a:t>والامراض</a:t>
            </a:r>
            <a:r>
              <a:rPr lang="ar-IQ" dirty="0" smtClean="0"/>
              <a:t> من هذا يتضح </a:t>
            </a:r>
            <a:r>
              <a:rPr lang="ar-IQ" dirty="0" err="1" smtClean="0"/>
              <a:t>ان</a:t>
            </a:r>
            <a:r>
              <a:rPr lang="ar-IQ" dirty="0" smtClean="0"/>
              <a:t> المنظومة الجسمية والفسيولوجية تؤثر في تكوين الشخصية .</a:t>
            </a:r>
            <a:endParaRPr lang="ar-IQ" dirty="0"/>
          </a:p>
        </p:txBody>
      </p:sp>
      <p:pic>
        <p:nvPicPr>
          <p:cNvPr id="5" name="صوت مسجّل">
            <a:hlinkClick r:id="" action="ppaction://media"/>
          </p:cNvPr>
          <p:cNvPicPr>
            <a:picLocks noRot="1" noChangeAspect="1"/>
          </p:cNvPicPr>
          <p:nvPr>
            <a:wavAudioFile r:embed="rId1" name="صوت مسجّل"/>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44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523</TotalTime>
  <Words>771</Words>
  <Application>Microsoft Office PowerPoint</Application>
  <PresentationFormat>عرض على الشاشة (3:4)‏</PresentationFormat>
  <Paragraphs>38</Paragraphs>
  <Slides>16</Slides>
  <Notes>1</Notes>
  <HiddenSlides>0</HiddenSlides>
  <MMClips>16</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حركة</vt:lpstr>
      <vt:lpstr>   مفهوم الشخصية عبر التراث السيكولوجي     </vt:lpstr>
      <vt:lpstr>طبيعة الشخصية</vt:lpstr>
      <vt:lpstr>تعريف الشخصية </vt:lpstr>
      <vt:lpstr>الشريحة 4</vt:lpstr>
      <vt:lpstr>الشريحة 5</vt:lpstr>
      <vt:lpstr> </vt:lpstr>
      <vt:lpstr>يشترك كل من التعريفين السابقين في : </vt:lpstr>
      <vt:lpstr>مما سبق يمكن تحديد تعريفا علميا للشخصية على  </vt:lpstr>
      <vt:lpstr>الشريحة 9</vt:lpstr>
      <vt:lpstr>الشريحة 10</vt:lpstr>
      <vt:lpstr>الشريحة 11</vt:lpstr>
      <vt:lpstr>الشريحة 12</vt:lpstr>
      <vt:lpstr>الشريحة 13</vt:lpstr>
      <vt:lpstr>الشريحة 14</vt:lpstr>
      <vt:lpstr>الشريحة 15</vt:lpstr>
      <vt:lpstr>الشريحة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المجموعة الرابعة      الوسائل التعليمية </dc:title>
  <dc:creator>د.داود حلس</dc:creator>
  <cp:lastModifiedBy>Administrator</cp:lastModifiedBy>
  <cp:revision>73</cp:revision>
  <dcterms:created xsi:type="dcterms:W3CDTF">2017-08-28T17:57:30Z</dcterms:created>
  <dcterms:modified xsi:type="dcterms:W3CDTF">2020-12-14T18:48:34Z</dcterms:modified>
</cp:coreProperties>
</file>